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0" r:id="rId2"/>
    <p:sldMasterId id="2147483672" r:id="rId3"/>
  </p:sldMasterIdLst>
  <p:notesMasterIdLst>
    <p:notesMasterId r:id="rId9"/>
  </p:notesMasterIdLst>
  <p:sldIdLst>
    <p:sldId id="256" r:id="rId4"/>
    <p:sldId id="257" r:id="rId5"/>
    <p:sldId id="258" r:id="rId6"/>
    <p:sldId id="259" r:id="rId7"/>
    <p:sldId id="260" r:id="rId8"/>
  </p:sldIdLst>
  <p:sldSz cx="9144000" cy="5143500" type="screen16x9"/>
  <p:notesSz cx="6858000" cy="9144000"/>
  <p:embeddedFontLst>
    <p:embeddedFont>
      <p:font typeface="Roboto" panose="020B0604020202020204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66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442" autoAdjust="0"/>
  </p:normalViewPr>
  <p:slideViewPr>
    <p:cSldViewPr>
      <p:cViewPr>
        <p:scale>
          <a:sx n="90" d="100"/>
          <a:sy n="90" d="100"/>
        </p:scale>
        <p:origin x="-922" y="-1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2.fntdata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554080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SURFER SUR LA VAGUE DE JEUX MOBILES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ETUDE SELL 2015</a:t>
            </a:r>
            <a:r>
              <a:rPr lang="en-US" baseline="0" dirty="0" smtClean="0"/>
              <a:t> </a:t>
            </a:r>
            <a:r>
              <a:rPr lang="en-US" dirty="0" smtClean="0"/>
              <a:t>53%</a:t>
            </a:r>
            <a:r>
              <a:rPr lang="en-US" baseline="0" dirty="0" smtClean="0"/>
              <a:t> des </a:t>
            </a:r>
            <a:r>
              <a:rPr lang="en-US" baseline="0" dirty="0" err="1" smtClean="0"/>
              <a:t>français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agés</a:t>
            </a:r>
            <a:r>
              <a:rPr lang="en-US" baseline="0" dirty="0" smtClean="0"/>
              <a:t> de 10-64 </a:t>
            </a:r>
            <a:r>
              <a:rPr lang="en-US" baseline="0" dirty="0" err="1" smtClean="0"/>
              <a:t>ans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jouent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régulièrement</a:t>
            </a:r>
            <a:r>
              <a:rPr lang="en-US" baseline="0" dirty="0" smtClean="0"/>
              <a:t> au </a:t>
            </a:r>
            <a:r>
              <a:rPr lang="en-US" baseline="0" dirty="0" err="1" smtClean="0"/>
              <a:t>jeu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vidéo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 panose="05000000000000000000" pitchFamily="2" charset="2"/>
              </a:rPr>
              <a:t> 26 millions de </a:t>
            </a:r>
            <a:r>
              <a:rPr lang="en-US" baseline="0" dirty="0" err="1" smtClean="0">
                <a:sym typeface="Wingdings" panose="05000000000000000000" pitchFamily="2" charset="2"/>
              </a:rPr>
              <a:t>personnes</a:t>
            </a:r>
            <a:r>
              <a:rPr lang="en-US" baseline="0" dirty="0" smtClean="0">
                <a:sym typeface="Wingdings" panose="05000000000000000000" pitchFamily="2" charset="2"/>
              </a:rPr>
              <a:t> 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sym typeface="Wingdings" panose="05000000000000000000" pitchFamily="2" charset="2"/>
              </a:rPr>
              <a:t>+8% </a:t>
            </a:r>
            <a:r>
              <a:rPr lang="en-US" baseline="0" dirty="0" err="1" smtClean="0">
                <a:sym typeface="Wingdings" panose="05000000000000000000" pitchFamily="2" charset="2"/>
              </a:rPr>
              <a:t>en</a:t>
            </a:r>
            <a:r>
              <a:rPr lang="en-US" baseline="0" dirty="0" smtClean="0">
                <a:sym typeface="Wingdings" panose="05000000000000000000" pitchFamily="2" charset="2"/>
              </a:rPr>
              <a:t> CA </a:t>
            </a:r>
            <a:r>
              <a:rPr lang="en-US" baseline="0" dirty="0" err="1" smtClean="0">
                <a:sym typeface="Wingdings" panose="05000000000000000000" pitchFamily="2" charset="2"/>
              </a:rPr>
              <a:t>en</a:t>
            </a:r>
            <a:r>
              <a:rPr lang="en-US" baseline="0" dirty="0" smtClean="0">
                <a:sym typeface="Wingdings" panose="05000000000000000000" pitchFamily="2" charset="2"/>
              </a:rPr>
              <a:t> FRANCE </a:t>
            </a:r>
            <a:r>
              <a:rPr lang="en-US" baseline="0" dirty="0" err="1" smtClean="0">
                <a:sym typeface="Wingdings" panose="05000000000000000000" pitchFamily="2" charset="2"/>
              </a:rPr>
              <a:t>en</a:t>
            </a:r>
            <a:r>
              <a:rPr lang="en-US" baseline="0" dirty="0" smtClean="0">
                <a:sym typeface="Wingdings" panose="05000000000000000000" pitchFamily="2" charset="2"/>
              </a:rPr>
              <a:t> 2016 pour les </a:t>
            </a:r>
            <a:r>
              <a:rPr lang="en-US" baseline="0" dirty="0" err="1" smtClean="0">
                <a:sym typeface="Wingdings" panose="05000000000000000000" pitchFamily="2" charset="2"/>
              </a:rPr>
              <a:t>jeux</a:t>
            </a:r>
            <a:r>
              <a:rPr lang="en-US" baseline="0" dirty="0" smtClean="0">
                <a:sym typeface="Wingdings" panose="05000000000000000000" pitchFamily="2" charset="2"/>
              </a:rPr>
              <a:t> mobiles  conversion possible et le </a:t>
            </a:r>
            <a:r>
              <a:rPr lang="en-US" baseline="0" dirty="0" err="1" smtClean="0">
                <a:sym typeface="Wingdings" panose="05000000000000000000" pitchFamily="2" charset="2"/>
              </a:rPr>
              <a:t>marché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est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en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croissance</a:t>
            </a:r>
            <a:r>
              <a:rPr lang="en-US" baseline="0" dirty="0" smtClean="0">
                <a:sym typeface="Wingdings" panose="05000000000000000000" pitchFamily="2" charset="2"/>
              </a:rPr>
              <a:t> 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>
                <a:sym typeface="Wingdings" panose="05000000000000000000" pitchFamily="2" charset="2"/>
              </a:rPr>
              <a:t>Opportunités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d’aller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adresser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abonnés</a:t>
            </a:r>
            <a:r>
              <a:rPr lang="en-US" baseline="0" dirty="0" smtClean="0">
                <a:sym typeface="Wingdings" panose="05000000000000000000" pitchFamily="2" charset="2"/>
              </a:rPr>
              <a:t> et prospects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>
              <a:sym typeface="Wingdings" panose="05000000000000000000" pitchFamily="2" charset="2"/>
            </a:endParaRPr>
          </a:p>
          <a:p>
            <a:r>
              <a:rPr lang="en-US" dirty="0" err="1" smtClean="0"/>
              <a:t>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effet</a:t>
            </a:r>
            <a:r>
              <a:rPr lang="en-US" baseline="0" dirty="0" smtClean="0"/>
              <a:t>, nous ne </a:t>
            </a:r>
            <a:r>
              <a:rPr lang="en-US" baseline="0" dirty="0" err="1" smtClean="0"/>
              <a:t>sommes</a:t>
            </a:r>
            <a:r>
              <a:rPr lang="en-US" baseline="0" dirty="0" smtClean="0"/>
              <a:t> pas sur un simple </a:t>
            </a:r>
            <a:r>
              <a:rPr lang="en-US" baseline="0" dirty="0" err="1" smtClean="0"/>
              <a:t>jeu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GuessTheMovie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permet</a:t>
            </a:r>
            <a:r>
              <a:rPr lang="en-US" baseline="0" dirty="0" smtClean="0"/>
              <a:t> :</a:t>
            </a:r>
            <a:endParaRPr lang="en-US" dirty="0" smtClean="0"/>
          </a:p>
          <a:p>
            <a:r>
              <a:rPr lang="en-US" dirty="0" smtClean="0"/>
              <a:t>ULTRA PERSONNALISATION DES OFFRES :</a:t>
            </a:r>
          </a:p>
          <a:p>
            <a:r>
              <a:rPr lang="en-US" dirty="0" smtClean="0"/>
              <a:t>A la</a:t>
            </a:r>
            <a:r>
              <a:rPr lang="en-US" baseline="0" dirty="0" smtClean="0"/>
              <a:t> fin de </a:t>
            </a:r>
            <a:r>
              <a:rPr lang="en-US" baseline="0" dirty="0" err="1" smtClean="0"/>
              <a:t>chaque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partie</a:t>
            </a:r>
            <a:r>
              <a:rPr lang="en-US" baseline="0" dirty="0" smtClean="0"/>
              <a:t>, le prospect </a:t>
            </a:r>
            <a:r>
              <a:rPr lang="en-US" baseline="0" dirty="0" err="1" smtClean="0"/>
              <a:t>ou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abonné</a:t>
            </a:r>
            <a:r>
              <a:rPr lang="en-US" baseline="0" dirty="0" smtClean="0"/>
              <a:t> à la </a:t>
            </a:r>
            <a:r>
              <a:rPr lang="en-US" baseline="0" dirty="0" err="1" smtClean="0"/>
              <a:t>possibilité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regarder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liste</a:t>
            </a:r>
            <a:r>
              <a:rPr lang="en-US" baseline="0" dirty="0" smtClean="0"/>
              <a:t> des films sur </a:t>
            </a:r>
            <a:r>
              <a:rPr lang="en-US" baseline="0" dirty="0" err="1" smtClean="0"/>
              <a:t>lesquels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été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interrogé</a:t>
            </a:r>
            <a:r>
              <a:rPr lang="en-US" baseline="0" dirty="0" smtClean="0"/>
              <a:t> et </a:t>
            </a:r>
            <a:r>
              <a:rPr lang="en-US" baseline="0" dirty="0" err="1" smtClean="0"/>
              <a:t>peut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décider</a:t>
            </a:r>
            <a:r>
              <a:rPr lang="en-US" baseline="0" dirty="0" smtClean="0"/>
              <a:t> 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 les </a:t>
            </a:r>
            <a:r>
              <a:rPr lang="en-US" baseline="0" dirty="0" err="1" smtClean="0"/>
              <a:t>acheter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VOD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prospect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 le </a:t>
            </a:r>
            <a:r>
              <a:rPr lang="en-US" baseline="0" dirty="0" err="1" smtClean="0"/>
              <a:t>regarder</a:t>
            </a:r>
            <a:r>
              <a:rPr lang="en-US" baseline="0" dirty="0" smtClean="0"/>
              <a:t> à la </a:t>
            </a:r>
            <a:r>
              <a:rPr lang="en-US" baseline="0" dirty="0" err="1" smtClean="0"/>
              <a:t>demande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abonné</a:t>
            </a:r>
            <a:endParaRPr lang="en-US" baseline="0" dirty="0" smtClean="0"/>
          </a:p>
          <a:p>
            <a:r>
              <a:rPr lang="en-US" baseline="0" dirty="0" smtClean="0"/>
              <a:t>A </a:t>
            </a:r>
            <a:r>
              <a:rPr lang="en-US" baseline="0" dirty="0" err="1" smtClean="0"/>
              <a:t>chaque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palier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atteint</a:t>
            </a:r>
            <a:r>
              <a:rPr lang="en-US" baseline="0" dirty="0" smtClean="0"/>
              <a:t>, on </a:t>
            </a:r>
            <a:r>
              <a:rPr lang="en-US" baseline="0" dirty="0" err="1" smtClean="0"/>
              <a:t>lui</a:t>
            </a:r>
            <a:r>
              <a:rPr lang="en-US" baseline="0" dirty="0" smtClean="0"/>
              <a:t> propose des </a:t>
            </a:r>
            <a:r>
              <a:rPr lang="en-US" baseline="0" dirty="0" err="1" smtClean="0"/>
              <a:t>offres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personnalisées</a:t>
            </a:r>
            <a:r>
              <a:rPr lang="en-US" baseline="0" dirty="0" smtClean="0"/>
              <a:t> pour tester les </a:t>
            </a:r>
            <a:r>
              <a:rPr lang="en-US" baseline="0" dirty="0" err="1" smtClean="0"/>
              <a:t>offres</a:t>
            </a:r>
            <a:r>
              <a:rPr lang="en-US" baseline="0" dirty="0" smtClean="0"/>
              <a:t> CANAL (</a:t>
            </a:r>
            <a:r>
              <a:rPr lang="en-US" baseline="0" dirty="0" err="1" smtClean="0"/>
              <a:t>propsects</a:t>
            </a:r>
            <a:r>
              <a:rPr lang="en-US" baseline="0" dirty="0" smtClean="0"/>
              <a:t>) </a:t>
            </a:r>
            <a:r>
              <a:rPr lang="en-US" baseline="0" dirty="0" err="1" smtClean="0"/>
              <a:t>ou</a:t>
            </a:r>
            <a:r>
              <a:rPr lang="en-US" baseline="0" dirty="0" smtClean="0"/>
              <a:t> un pack CINEMA (</a:t>
            </a:r>
            <a:r>
              <a:rPr lang="en-US" baseline="0" dirty="0" err="1" smtClean="0"/>
              <a:t>abonné</a:t>
            </a:r>
            <a:r>
              <a:rPr lang="en-US" baseline="0" dirty="0" smtClean="0"/>
              <a:t> SOCLE </a:t>
            </a:r>
            <a:r>
              <a:rPr lang="en-US" baseline="0" dirty="0" err="1" smtClean="0"/>
              <a:t>uniquement</a:t>
            </a:r>
            <a:r>
              <a:rPr lang="en-US" baseline="0" dirty="0" smtClean="0"/>
              <a:t>)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FIDELISATION : </a:t>
            </a:r>
            <a:r>
              <a:rPr lang="en-US" baseline="0" dirty="0" err="1" smtClean="0"/>
              <a:t>une</a:t>
            </a:r>
            <a:r>
              <a:rPr lang="en-US" baseline="0" dirty="0" smtClean="0"/>
              <a:t> des </a:t>
            </a:r>
            <a:r>
              <a:rPr lang="en-US" baseline="0" dirty="0" err="1" smtClean="0"/>
              <a:t>grandes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tendances</a:t>
            </a:r>
            <a:r>
              <a:rPr lang="en-US" baseline="0" dirty="0" smtClean="0"/>
              <a:t> des applications de </a:t>
            </a:r>
            <a:r>
              <a:rPr lang="en-US" baseline="0" dirty="0" err="1" smtClean="0"/>
              <a:t>jeux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2017</a:t>
            </a:r>
          </a:p>
          <a:p>
            <a:r>
              <a:rPr lang="en-US" baseline="0" dirty="0" smtClean="0"/>
              <a:t>Que </a:t>
            </a:r>
            <a:r>
              <a:rPr lang="en-US" baseline="0" dirty="0" err="1" smtClean="0"/>
              <a:t>vous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soyez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abonné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ou</a:t>
            </a:r>
            <a:r>
              <a:rPr lang="en-US" baseline="0" dirty="0" smtClean="0"/>
              <a:t> prospects, </a:t>
            </a:r>
            <a:r>
              <a:rPr lang="en-US" baseline="0" dirty="0" err="1" smtClean="0"/>
              <a:t>vous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avez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possibilité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gagner</a:t>
            </a:r>
            <a:r>
              <a:rPr lang="en-US" baseline="0" dirty="0" smtClean="0"/>
              <a:t> avec CANAL. </a:t>
            </a:r>
            <a:r>
              <a:rPr lang="en-US" baseline="0" dirty="0" err="1" smtClean="0"/>
              <a:t>Soyez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meilleur</a:t>
            </a:r>
            <a:r>
              <a:rPr lang="en-US" baseline="0" dirty="0" smtClean="0"/>
              <a:t> sur le </a:t>
            </a:r>
            <a:r>
              <a:rPr lang="en-US" baseline="0" dirty="0" err="1" smtClean="0"/>
              <a:t>mois</a:t>
            </a:r>
            <a:r>
              <a:rPr lang="en-US" baseline="0" dirty="0" smtClean="0"/>
              <a:t> et </a:t>
            </a:r>
            <a:r>
              <a:rPr lang="en-US" baseline="0" dirty="0" err="1" smtClean="0"/>
              <a:t>repartez</a:t>
            </a:r>
            <a:r>
              <a:rPr lang="en-US" baseline="0" dirty="0" smtClean="0"/>
              <a:t> : 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vous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êtes</a:t>
            </a:r>
            <a:r>
              <a:rPr lang="en-US" baseline="0" dirty="0" smtClean="0"/>
              <a:t> un prospect </a:t>
            </a:r>
            <a:r>
              <a:rPr lang="en-US" baseline="0" dirty="0" smtClean="0">
                <a:sym typeface="Wingdings" panose="05000000000000000000" pitchFamily="2" charset="2"/>
              </a:rPr>
              <a:t> </a:t>
            </a:r>
            <a:r>
              <a:rPr lang="en-US" baseline="0" dirty="0" smtClean="0"/>
              <a:t>Abo my canal sans engagement / goodies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Si </a:t>
            </a:r>
            <a:r>
              <a:rPr lang="en-US" baseline="0" dirty="0" err="1" smtClean="0"/>
              <a:t>vous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êtes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abonné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 panose="05000000000000000000" pitchFamily="2" charset="2"/>
              </a:rPr>
              <a:t> Avant première, places VIP pour les </a:t>
            </a:r>
            <a:r>
              <a:rPr lang="en-US" baseline="0" dirty="0" err="1" smtClean="0">
                <a:sym typeface="Wingdings" panose="05000000000000000000" pitchFamily="2" charset="2"/>
              </a:rPr>
              <a:t>événements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cinéma</a:t>
            </a:r>
            <a:r>
              <a:rPr lang="en-US" baseline="0" dirty="0" smtClean="0">
                <a:sym typeface="Wingdings" panose="05000000000000000000" pitchFamily="2" charset="2"/>
              </a:rPr>
              <a:t> / sport + pack </a:t>
            </a:r>
            <a:r>
              <a:rPr lang="en-US" baseline="0" dirty="0" err="1" smtClean="0">
                <a:sym typeface="Wingdings" panose="05000000000000000000" pitchFamily="2" charset="2"/>
              </a:rPr>
              <a:t>offert</a:t>
            </a:r>
            <a:r>
              <a:rPr lang="en-US" baseline="0" dirty="0" smtClean="0">
                <a:sym typeface="Wingdings" panose="05000000000000000000" pitchFamily="2" charset="2"/>
              </a:rPr>
              <a:t> pendant 1 </a:t>
            </a:r>
            <a:r>
              <a:rPr lang="en-US" baseline="0" dirty="0" err="1" smtClean="0">
                <a:sym typeface="Wingdings" panose="05000000000000000000" pitchFamily="2" charset="2"/>
              </a:rPr>
              <a:t>mois</a:t>
            </a:r>
            <a:endParaRPr lang="en-US" baseline="0" dirty="0" smtClean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baseline="0" dirty="0" smtClean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en-US" baseline="0" dirty="0" smtClean="0">
                <a:sym typeface="Wingdings" panose="05000000000000000000" pitchFamily="2" charset="2"/>
              </a:rPr>
              <a:t>+ DE DATA :</a:t>
            </a:r>
          </a:p>
          <a:p>
            <a:pPr marL="0" indent="0">
              <a:buFontTx/>
              <a:buNone/>
            </a:pPr>
            <a:r>
              <a:rPr lang="en-US" baseline="0" dirty="0" err="1" smtClean="0">
                <a:sym typeface="Wingdings" panose="05000000000000000000" pitchFamily="2" charset="2"/>
              </a:rPr>
              <a:t>Connexion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nécessaire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abonné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ou</a:t>
            </a:r>
            <a:r>
              <a:rPr lang="en-US" baseline="0" dirty="0" smtClean="0">
                <a:sym typeface="Wingdings" panose="05000000000000000000" pitchFamily="2" charset="2"/>
              </a:rPr>
              <a:t> prospects (via </a:t>
            </a:r>
            <a:r>
              <a:rPr lang="en-US" baseline="0" dirty="0" err="1" smtClean="0">
                <a:sym typeface="Wingdings" panose="05000000000000000000" pitchFamily="2" charset="2"/>
              </a:rPr>
              <a:t>facebook</a:t>
            </a:r>
            <a:r>
              <a:rPr lang="en-US" baseline="0" dirty="0" smtClean="0">
                <a:sym typeface="Wingdings" panose="05000000000000000000" pitchFamily="2" charset="2"/>
              </a:rPr>
              <a:t>)</a:t>
            </a:r>
          </a:p>
          <a:p>
            <a:pPr marL="171450" indent="-171450">
              <a:buFont typeface="Wingdings" pitchFamily="2" charset="2"/>
              <a:buChar char="è"/>
            </a:pPr>
            <a:r>
              <a:rPr lang="en-US" baseline="0" dirty="0" err="1" smtClean="0">
                <a:sym typeface="Wingdings" panose="05000000000000000000" pitchFamily="2" charset="2"/>
              </a:rPr>
              <a:t>Récupération</a:t>
            </a:r>
            <a:r>
              <a:rPr lang="en-US" baseline="0" dirty="0" smtClean="0">
                <a:sym typeface="Wingdings" panose="05000000000000000000" pitchFamily="2" charset="2"/>
              </a:rPr>
              <a:t> de DATA sur le </a:t>
            </a:r>
            <a:r>
              <a:rPr lang="en-US" baseline="0" dirty="0" err="1" smtClean="0">
                <a:sym typeface="Wingdings" panose="05000000000000000000" pitchFamily="2" charset="2"/>
              </a:rPr>
              <a:t>nombre</a:t>
            </a:r>
            <a:r>
              <a:rPr lang="en-US" baseline="0" dirty="0" smtClean="0">
                <a:sym typeface="Wingdings" panose="05000000000000000000" pitchFamily="2" charset="2"/>
              </a:rPr>
              <a:t> de parties </a:t>
            </a:r>
            <a:r>
              <a:rPr lang="en-US" baseline="0" dirty="0" err="1" smtClean="0">
                <a:sym typeface="Wingdings" panose="05000000000000000000" pitchFamily="2" charset="2"/>
              </a:rPr>
              <a:t>jouées</a:t>
            </a:r>
            <a:r>
              <a:rPr lang="en-US" baseline="0" dirty="0" smtClean="0">
                <a:sym typeface="Wingdings" panose="05000000000000000000" pitchFamily="2" charset="2"/>
              </a:rPr>
              <a:t>, les </a:t>
            </a:r>
            <a:r>
              <a:rPr lang="en-US" baseline="0" dirty="0" err="1" smtClean="0">
                <a:sym typeface="Wingdings" panose="05000000000000000000" pitchFamily="2" charset="2"/>
              </a:rPr>
              <a:t>thématiques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choisies</a:t>
            </a:r>
            <a:r>
              <a:rPr lang="en-US" baseline="0" dirty="0" smtClean="0">
                <a:sym typeface="Wingdings" panose="05000000000000000000" pitchFamily="2" charset="2"/>
              </a:rPr>
              <a:t> pour </a:t>
            </a:r>
            <a:r>
              <a:rPr lang="en-US" baseline="0" dirty="0" err="1" smtClean="0">
                <a:sym typeface="Wingdings" panose="05000000000000000000" pitchFamily="2" charset="2"/>
              </a:rPr>
              <a:t>mieux</a:t>
            </a:r>
            <a:r>
              <a:rPr lang="en-US" baseline="0" dirty="0" smtClean="0">
                <a:sym typeface="Wingdings" panose="05000000000000000000" pitchFamily="2" charset="2"/>
              </a:rPr>
              <a:t> </a:t>
            </a:r>
            <a:r>
              <a:rPr lang="en-US" baseline="0" dirty="0" err="1" smtClean="0">
                <a:sym typeface="Wingdings" panose="05000000000000000000" pitchFamily="2" charset="2"/>
              </a:rPr>
              <a:t>ciblés</a:t>
            </a:r>
            <a:r>
              <a:rPr lang="en-US" baseline="0" dirty="0" smtClean="0">
                <a:sym typeface="Wingdings" panose="05000000000000000000" pitchFamily="2" charset="2"/>
              </a:rPr>
              <a:t> et </a:t>
            </a:r>
            <a:r>
              <a:rPr lang="en-US" baseline="0" dirty="0" err="1" smtClean="0">
                <a:sym typeface="Wingdings" panose="05000000000000000000" pitchFamily="2" charset="2"/>
              </a:rPr>
              <a:t>connaitre</a:t>
            </a:r>
            <a:r>
              <a:rPr lang="en-US" baseline="0" dirty="0" smtClean="0">
                <a:sym typeface="Wingdings" panose="05000000000000000000" pitchFamily="2" charset="2"/>
              </a:rPr>
              <a:t> la </a:t>
            </a:r>
            <a:r>
              <a:rPr lang="en-US" baseline="0" dirty="0" err="1" smtClean="0">
                <a:sym typeface="Wingdings" panose="05000000000000000000" pitchFamily="2" charset="2"/>
              </a:rPr>
              <a:t>notr</a:t>
            </a:r>
            <a:endParaRPr lang="en-US" baseline="0" dirty="0" smtClean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baseline="0" dirty="0" smtClean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679187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CATALOGUE CANAL :</a:t>
            </a:r>
          </a:p>
          <a:p>
            <a:r>
              <a:rPr lang="en-US" dirty="0" err="1" smtClean="0"/>
              <a:t>Mettre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avant</a:t>
            </a:r>
            <a:r>
              <a:rPr lang="en-US" baseline="0" dirty="0" smtClean="0"/>
              <a:t> les films / </a:t>
            </a:r>
            <a:r>
              <a:rPr lang="en-US" baseline="0" dirty="0" err="1" smtClean="0"/>
              <a:t>séries</a:t>
            </a:r>
            <a:r>
              <a:rPr lang="en-US" baseline="0" dirty="0" smtClean="0"/>
              <a:t> / films </a:t>
            </a:r>
            <a:r>
              <a:rPr lang="en-US" baseline="0" dirty="0" err="1" smtClean="0"/>
              <a:t>jeunesses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disponibles</a:t>
            </a:r>
            <a:r>
              <a:rPr lang="en-US" baseline="0" dirty="0" smtClean="0"/>
              <a:t> au </a:t>
            </a:r>
            <a:r>
              <a:rPr lang="en-US" baseline="0" dirty="0" err="1" smtClean="0"/>
              <a:t>même</a:t>
            </a:r>
            <a:r>
              <a:rPr lang="en-US" baseline="0" dirty="0" smtClean="0"/>
              <a:t> moment sur les </a:t>
            </a:r>
            <a:r>
              <a:rPr lang="en-US" baseline="0" dirty="0" err="1" smtClean="0"/>
              <a:t>offres</a:t>
            </a:r>
            <a:r>
              <a:rPr lang="en-US" baseline="0" dirty="0" smtClean="0"/>
              <a:t> CANAL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7277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NOUVEAUX MODES</a:t>
            </a:r>
          </a:p>
          <a:p>
            <a:r>
              <a:rPr lang="en-US" dirty="0" smtClean="0"/>
              <a:t>“Comment </a:t>
            </a:r>
            <a:r>
              <a:rPr lang="en-US" dirty="0" err="1" smtClean="0"/>
              <a:t>va</a:t>
            </a:r>
            <a:r>
              <a:rPr lang="en-US" dirty="0" smtClean="0"/>
              <a:t> se </a:t>
            </a:r>
            <a:r>
              <a:rPr lang="en-US" dirty="0" err="1" smtClean="0"/>
              <a:t>finir</a:t>
            </a:r>
            <a:r>
              <a:rPr lang="en-US" dirty="0" smtClean="0"/>
              <a:t> </a:t>
            </a:r>
            <a:r>
              <a:rPr lang="en-US" dirty="0" err="1" smtClean="0"/>
              <a:t>ce</a:t>
            </a:r>
            <a:r>
              <a:rPr lang="en-US" dirty="0" smtClean="0"/>
              <a:t> premier match </a:t>
            </a:r>
            <a:r>
              <a:rPr lang="en-US" dirty="0" err="1" smtClean="0"/>
              <a:t>d’harry</a:t>
            </a:r>
            <a:r>
              <a:rPr lang="en-US" dirty="0" smtClean="0"/>
              <a:t> potter ?”</a:t>
            </a:r>
          </a:p>
          <a:p>
            <a:r>
              <a:rPr lang="en-US" dirty="0" err="1" smtClean="0"/>
              <a:t>Devinez</a:t>
            </a:r>
            <a:r>
              <a:rPr lang="en-US" baseline="0" dirty="0" smtClean="0"/>
              <a:t> la fin des </a:t>
            </a:r>
            <a:r>
              <a:rPr lang="en-US" baseline="0" dirty="0" err="1" smtClean="0"/>
              <a:t>scènes</a:t>
            </a:r>
            <a:r>
              <a:rPr lang="en-US" baseline="0" dirty="0" smtClean="0"/>
              <a:t> les plus </a:t>
            </a:r>
            <a:r>
              <a:rPr lang="en-US" baseline="0" dirty="0" err="1" smtClean="0"/>
              <a:t>cultes</a:t>
            </a:r>
            <a:r>
              <a:rPr lang="en-US" baseline="0" dirty="0" smtClean="0"/>
              <a:t> du </a:t>
            </a:r>
            <a:r>
              <a:rPr lang="en-US" baseline="0" dirty="0" err="1" smtClean="0"/>
              <a:t>cinéma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ou</a:t>
            </a:r>
            <a:r>
              <a:rPr lang="en-US" baseline="0" dirty="0" smtClean="0"/>
              <a:t> des </a:t>
            </a:r>
            <a:r>
              <a:rPr lang="en-US" baseline="0" dirty="0" err="1" smtClean="0"/>
              <a:t>séries</a:t>
            </a:r>
            <a:r>
              <a:rPr lang="en-US" baseline="0" dirty="0" smtClean="0"/>
              <a:t> ?</a:t>
            </a:r>
          </a:p>
          <a:p>
            <a:r>
              <a:rPr lang="en-US" baseline="0" dirty="0" err="1" smtClean="0"/>
              <a:t>Autres</a:t>
            </a:r>
            <a:r>
              <a:rPr lang="en-US" baseline="0" dirty="0" smtClean="0"/>
              <a:t> modes : swipe </a:t>
            </a:r>
            <a:r>
              <a:rPr lang="en-US" baseline="0" dirty="0" err="1" smtClean="0"/>
              <a:t>droite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ou</a:t>
            </a:r>
            <a:r>
              <a:rPr lang="en-US" baseline="0" dirty="0" smtClean="0"/>
              <a:t> gauche pour </a:t>
            </a:r>
            <a:r>
              <a:rPr lang="en-US" baseline="0" dirty="0" err="1" smtClean="0"/>
              <a:t>répondre</a:t>
            </a:r>
            <a:r>
              <a:rPr lang="en-US" baseline="0" dirty="0" smtClean="0"/>
              <a:t> à la question : “</a:t>
            </a:r>
            <a:r>
              <a:rPr lang="en-US" baseline="0" dirty="0" err="1" smtClean="0"/>
              <a:t>est-ce</a:t>
            </a:r>
            <a:r>
              <a:rPr lang="en-US" baseline="0" dirty="0" smtClean="0"/>
              <a:t> un film de woody </a:t>
            </a:r>
            <a:r>
              <a:rPr lang="en-US" baseline="0" dirty="0" err="1" smtClean="0"/>
              <a:t>allen</a:t>
            </a:r>
            <a:r>
              <a:rPr lang="en-US" baseline="0" dirty="0" smtClean="0"/>
              <a:t> ?”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NOUVELLES THEMATIQUES</a:t>
            </a:r>
            <a:r>
              <a:rPr lang="en-US" baseline="0" dirty="0" smtClean="0"/>
              <a:t> :</a:t>
            </a:r>
          </a:p>
          <a:p>
            <a:r>
              <a:rPr lang="en-US" baseline="0" dirty="0" smtClean="0"/>
              <a:t>Questions culture sports =&gt; redirection </a:t>
            </a:r>
            <a:r>
              <a:rPr lang="en-US" baseline="0" dirty="0" err="1" smtClean="0"/>
              <a:t>vers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possibilité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découvrir</a:t>
            </a:r>
            <a:r>
              <a:rPr lang="en-US" baseline="0" dirty="0" smtClean="0"/>
              <a:t> des </a:t>
            </a:r>
            <a:r>
              <a:rPr lang="en-US" baseline="0" dirty="0" err="1" smtClean="0"/>
              <a:t>extraits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d’émissions</a:t>
            </a:r>
            <a:r>
              <a:rPr lang="en-US" baseline="0" dirty="0" smtClean="0"/>
              <a:t> (CFC, J+1, BUT)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MONETISATION :</a:t>
            </a:r>
            <a:endParaRPr lang="en-US" baseline="0" dirty="0" smtClean="0"/>
          </a:p>
          <a:p>
            <a:r>
              <a:rPr lang="en-US" baseline="0" dirty="0" smtClean="0"/>
              <a:t>Pub CANAL pour les prospects à </a:t>
            </a:r>
            <a:r>
              <a:rPr lang="en-US" baseline="0" dirty="0" err="1" smtClean="0"/>
              <a:t>chaque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palier</a:t>
            </a:r>
            <a:r>
              <a:rPr lang="en-US" baseline="0" dirty="0" smtClean="0"/>
              <a:t> passé</a:t>
            </a:r>
          </a:p>
          <a:p>
            <a:r>
              <a:rPr lang="en-US" baseline="0" dirty="0" smtClean="0"/>
              <a:t>Pub </a:t>
            </a:r>
            <a:r>
              <a:rPr lang="en-US" baseline="0" dirty="0" err="1" smtClean="0"/>
              <a:t>Programmation</a:t>
            </a:r>
            <a:r>
              <a:rPr lang="en-US" baseline="0" dirty="0" smtClean="0"/>
              <a:t> à la fin de </a:t>
            </a:r>
            <a:r>
              <a:rPr lang="en-US" baseline="0" dirty="0" err="1" smtClean="0"/>
              <a:t>chaque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quizz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squizzable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Pub </a:t>
            </a:r>
            <a:r>
              <a:rPr lang="en-US" baseline="0" dirty="0" err="1" smtClean="0"/>
              <a:t>partenaires</a:t>
            </a:r>
            <a:r>
              <a:rPr lang="en-US" baseline="0" dirty="0" smtClean="0"/>
              <a:t> (pour les prospects)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623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‹N°›</a:t>
            </a:fld>
            <a:endParaRPr lang="en-GB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‹N°›</a:t>
            </a:fld>
            <a:endParaRPr lang="en-GB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‹N°›</a:t>
            </a:fld>
            <a:endParaRPr lang="en-GB"/>
          </a:p>
        </p:txBody>
      </p: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FFFFFF"/>
                </a:solidFill>
              </a:rPr>
              <a:pPr/>
              <a:t>‹N°›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816941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384975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131512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317813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862234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FFFFFF"/>
                </a:solidFill>
              </a:rPr>
              <a:pPr/>
              <a:t>‹N°›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470507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FFFFFF"/>
                </a:solidFill>
              </a:rPr>
              <a:pPr/>
              <a:t>‹N°›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919924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FFFFFF"/>
                </a:solidFill>
              </a:rPr>
              <a:pPr/>
              <a:t>‹N°›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75140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‹N°›</a:t>
            </a:fld>
            <a:endParaRPr lang="en-GB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868220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0386041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0341448"/>
      </p:ext>
    </p:extLst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FFFFFF"/>
                </a:solidFill>
              </a:rPr>
              <a:pPr/>
              <a:t>‹N°›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360176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001139"/>
      </p:ext>
    </p:extLst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5726569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9436609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884031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FFFFFF"/>
                </a:solidFill>
              </a:rPr>
              <a:pPr/>
              <a:t>‹N°›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855621"/>
      </p:ext>
    </p:extLst>
  </p:cSld>
  <p:clrMapOvr>
    <a:masterClrMapping/>
  </p:clrMapOvr>
  <p:transition spd="slow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FFFFFF"/>
                </a:solidFill>
              </a:rPr>
              <a:pPr/>
              <a:t>‹N°›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44486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‹N°›</a:t>
            </a:fld>
            <a:endParaRPr lang="en-GB"/>
          </a:p>
        </p:txBody>
      </p:sp>
    </p:spTree>
  </p:cSld>
  <p:clrMapOvr>
    <a:masterClrMapping/>
  </p:clrMapOvr>
  <p:transition spd="slow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>
                <a:solidFill>
                  <a:srgbClr val="FFFFFF"/>
                </a:solidFill>
              </a:rPr>
              <a:pPr/>
              <a:t>‹N°›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159418"/>
      </p:ext>
    </p:extLst>
  </p:cSld>
  <p:clrMapOvr>
    <a:masterClrMapping/>
  </p:clrMapOvr>
  <p:transition spd="slow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1770930"/>
      </p:ext>
    </p:extLst>
  </p:cSld>
  <p:clrMapOvr>
    <a:masterClrMapping/>
  </p:clrMapOvr>
  <p:transition spd="slow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130090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‹N°›</a:t>
            </a:fld>
            <a:endParaRPr lang="en-GB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‹N°›</a:t>
            </a:fld>
            <a:endParaRPr lang="en-GB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‹N°›</a:t>
            </a:fld>
            <a:endParaRPr lang="en-GB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‹N°›</a:t>
            </a:fld>
            <a:endParaRPr lang="en-GB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‹N°›</a:t>
            </a:fld>
            <a:endParaRPr lang="en-GB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‹N°›</a:t>
            </a:fld>
            <a:endParaRPr lang="en-GB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‹N°›</a:t>
            </a:fld>
            <a:endParaRPr lang="en-GB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‹N°›</a:t>
            </a:fld>
            <a:endParaRPr lang="en-GB" sz="10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14285331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‹N°›</a:t>
            </a:fld>
            <a:endParaRPr lang="en-GB" sz="10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90999884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gif"/><Relationship Id="rId3" Type="http://schemas.openxmlformats.org/officeDocument/2006/relationships/image" Target="../media/image3.png"/><Relationship Id="rId7" Type="http://schemas.openxmlformats.org/officeDocument/2006/relationships/image" Target="../media/image1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165459"/>
            <a:ext cx="648072" cy="1152128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86" b="29233"/>
          <a:stretch/>
        </p:blipFill>
        <p:spPr>
          <a:xfrm>
            <a:off x="1295636" y="410724"/>
            <a:ext cx="6481856" cy="2369019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3996504" y="3050653"/>
            <a:ext cx="1080120" cy="307777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L’EQUIPE </a:t>
            </a:r>
          </a:p>
        </p:txBody>
      </p:sp>
      <p:sp>
        <p:nvSpPr>
          <p:cNvPr id="4" name="Rectangle 3"/>
          <p:cNvSpPr/>
          <p:nvPr/>
        </p:nvSpPr>
        <p:spPr>
          <a:xfrm>
            <a:off x="3636464" y="3358430"/>
            <a:ext cx="1800200" cy="307777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algn="ctr" fontAlgn="ctr"/>
            <a:r>
              <a:rPr lang="en-US" b="1" dirty="0">
                <a:solidFill>
                  <a:schemeClr val="bg1"/>
                </a:solidFill>
                <a:latin typeface="Canal+" pitchFamily="50" charset="0"/>
              </a:rPr>
              <a:t>Alexey ERYSHEV </a:t>
            </a:r>
          </a:p>
        </p:txBody>
      </p:sp>
      <p:sp>
        <p:nvSpPr>
          <p:cNvPr id="5" name="Rectangle 4"/>
          <p:cNvSpPr/>
          <p:nvPr/>
        </p:nvSpPr>
        <p:spPr>
          <a:xfrm>
            <a:off x="3448256" y="4279858"/>
            <a:ext cx="2176616" cy="30777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 fontAlgn="ctr"/>
            <a:r>
              <a:rPr lang="en-US" b="1" dirty="0">
                <a:solidFill>
                  <a:schemeClr val="bg1"/>
                </a:solidFill>
                <a:latin typeface="Canal+" pitchFamily="50" charset="0"/>
              </a:rPr>
              <a:t>Benjamin GUILLOUX </a:t>
            </a:r>
          </a:p>
        </p:txBody>
      </p:sp>
      <p:sp>
        <p:nvSpPr>
          <p:cNvPr id="7" name="Rectangle 6"/>
          <p:cNvSpPr/>
          <p:nvPr/>
        </p:nvSpPr>
        <p:spPr>
          <a:xfrm>
            <a:off x="3393564" y="3972081"/>
            <a:ext cx="2286000" cy="30777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 fontAlgn="ctr"/>
            <a:r>
              <a:rPr lang="en-US" b="1" dirty="0">
                <a:solidFill>
                  <a:schemeClr val="bg1"/>
                </a:solidFill>
                <a:latin typeface="Canal+" pitchFamily="50" charset="0"/>
              </a:rPr>
              <a:t>Yasmine EL KHYARI </a:t>
            </a:r>
          </a:p>
        </p:txBody>
      </p:sp>
      <p:sp>
        <p:nvSpPr>
          <p:cNvPr id="8" name="Rectangle 7"/>
          <p:cNvSpPr/>
          <p:nvPr/>
        </p:nvSpPr>
        <p:spPr>
          <a:xfrm>
            <a:off x="3730895" y="4587635"/>
            <a:ext cx="1611339" cy="307777"/>
          </a:xfrm>
          <a:prstGeom prst="rect">
            <a:avLst/>
          </a:prstGeom>
          <a:solidFill>
            <a:srgbClr val="6666FF"/>
          </a:solidFill>
        </p:spPr>
        <p:txBody>
          <a:bodyPr wrap="none">
            <a:spAutoFit/>
          </a:bodyPr>
          <a:lstStyle/>
          <a:p>
            <a:pPr algn="ct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Benoit </a:t>
            </a:r>
            <a:r>
              <a:rPr lang="en-US" b="1" dirty="0">
                <a:solidFill>
                  <a:schemeClr val="bg1"/>
                </a:solidFill>
                <a:latin typeface="Canal+" pitchFamily="50" charset="0"/>
              </a:rPr>
              <a:t>VILLAIN</a:t>
            </a:r>
            <a:endParaRPr lang="en-US" b="1" dirty="0">
              <a:solidFill>
                <a:schemeClr val="bg1"/>
              </a:solidFill>
              <a:latin typeface="Canal+" pitchFamily="50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07275" y="3664304"/>
            <a:ext cx="2058577" cy="3077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pPr algn="ct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Victoria BISSENGUE</a:t>
            </a:r>
            <a:endParaRPr lang="en-US" b="1" dirty="0">
              <a:solidFill>
                <a:schemeClr val="bg1"/>
              </a:solidFill>
              <a:latin typeface="Canal+" pitchFamily="50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C000"/>
                </a:solidFill>
                <a:latin typeface="Canal+" pitchFamily="50" charset="0"/>
              </a:rPr>
              <a:t>+</a:t>
            </a:r>
            <a:r>
              <a:rPr lang="en-US" b="1" dirty="0" smtClean="0">
                <a:latin typeface="Canal+" pitchFamily="50" charset="0"/>
              </a:rPr>
              <a:t> DE MILLENNIALS, </a:t>
            </a:r>
            <a:r>
              <a:rPr lang="en-US" b="1" dirty="0" smtClean="0">
                <a:solidFill>
                  <a:srgbClr val="00B0F0"/>
                </a:solidFill>
                <a:latin typeface="Canal+" pitchFamily="50" charset="0"/>
              </a:rPr>
              <a:t>+</a:t>
            </a:r>
            <a:r>
              <a:rPr lang="en-US" b="1" dirty="0" smtClean="0">
                <a:latin typeface="Canal+" pitchFamily="50" charset="0"/>
              </a:rPr>
              <a:t> DE CONVERSION,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anal+" pitchFamily="50" charset="0"/>
              </a:rPr>
              <a:t> + </a:t>
            </a:r>
            <a:r>
              <a:rPr lang="en-US" b="1" dirty="0" smtClean="0">
                <a:latin typeface="Canal+" pitchFamily="50" charset="0"/>
              </a:rPr>
              <a:t>DE FIDELITE, </a:t>
            </a:r>
            <a:r>
              <a:rPr lang="en-US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Canal+" pitchFamily="50" charset="0"/>
              </a:rPr>
              <a:t>+</a:t>
            </a:r>
            <a:r>
              <a:rPr lang="en-US" b="1" dirty="0" smtClean="0">
                <a:latin typeface="Canal+" pitchFamily="50" charset="0"/>
              </a:rPr>
              <a:t> DE DONNEES</a:t>
            </a:r>
            <a:endParaRPr lang="en-US" b="1" dirty="0">
              <a:latin typeface="Canal+" pitchFamily="50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" t="28412" r="5063" b="27702"/>
          <a:stretch/>
        </p:blipFill>
        <p:spPr>
          <a:xfrm>
            <a:off x="7812360" y="4515966"/>
            <a:ext cx="1270413" cy="53605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297"/>
          <a:stretch/>
        </p:blipFill>
        <p:spPr>
          <a:xfrm>
            <a:off x="244266" y="945595"/>
            <a:ext cx="1584176" cy="132601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25"/>
          <a:stretch/>
        </p:blipFill>
        <p:spPr>
          <a:xfrm>
            <a:off x="4211960" y="3031352"/>
            <a:ext cx="1368152" cy="1121547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50" t="18333" r="26979" b="47223"/>
          <a:stretch/>
        </p:blipFill>
        <p:spPr bwMode="auto">
          <a:xfrm>
            <a:off x="4355976" y="1028168"/>
            <a:ext cx="971128" cy="976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62"/>
          <a:stretch/>
        </p:blipFill>
        <p:spPr>
          <a:xfrm>
            <a:off x="323528" y="3147814"/>
            <a:ext cx="1146864" cy="1005086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1572306" y="1055352"/>
            <a:ext cx="2376264" cy="52322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SURFER SUR LA VAGUE DES JEUX MOBILES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5525616" y="1077974"/>
            <a:ext cx="3059832" cy="523220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L’ULTRA-PERSONNALISATION DES OFFRES</a:t>
            </a:r>
          </a:p>
        </p:txBody>
      </p:sp>
      <p:cxnSp>
        <p:nvCxnSpPr>
          <p:cNvPr id="11" name="Connecteur droit 10"/>
          <p:cNvCxnSpPr/>
          <p:nvPr/>
        </p:nvCxnSpPr>
        <p:spPr>
          <a:xfrm>
            <a:off x="1572306" y="1055352"/>
            <a:ext cx="0" cy="115635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>
            <a:off x="5525616" y="1077974"/>
            <a:ext cx="0" cy="1156358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/>
          <p:cNvSpPr txBox="1"/>
          <p:nvPr/>
        </p:nvSpPr>
        <p:spPr>
          <a:xfrm>
            <a:off x="1572306" y="3147814"/>
            <a:ext cx="2376264" cy="73866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SOYEZ LE MEILLEUR &amp; REPARTEZ AVEC DES LOTS CANAL !</a:t>
            </a:r>
          </a:p>
        </p:txBody>
      </p:sp>
      <p:cxnSp>
        <p:nvCxnSpPr>
          <p:cNvPr id="19" name="Connecteur droit 18"/>
          <p:cNvCxnSpPr/>
          <p:nvPr/>
        </p:nvCxnSpPr>
        <p:spPr>
          <a:xfrm>
            <a:off x="1572306" y="3147814"/>
            <a:ext cx="0" cy="1156358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ZoneTexte 19"/>
          <p:cNvSpPr txBox="1"/>
          <p:nvPr/>
        </p:nvSpPr>
        <p:spPr>
          <a:xfrm>
            <a:off x="5525616" y="3147814"/>
            <a:ext cx="3059832" cy="5232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+ DE DATA POUR CONNAITRE ABONNES &amp; PROSPECTS</a:t>
            </a:r>
          </a:p>
        </p:txBody>
      </p:sp>
      <p:cxnSp>
        <p:nvCxnSpPr>
          <p:cNvPr id="21" name="Connecteur droit 20"/>
          <p:cNvCxnSpPr/>
          <p:nvPr/>
        </p:nvCxnSpPr>
        <p:spPr>
          <a:xfrm>
            <a:off x="5525616" y="3147814"/>
            <a:ext cx="0" cy="1156358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251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8" grpId="0" animBg="1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COMMENT CA MARCHE </a:t>
            </a:r>
            <a:r>
              <a:rPr lang="en-US" b="1" dirty="0" smtClean="0">
                <a:solidFill>
                  <a:srgbClr val="FFC000"/>
                </a:solidFill>
                <a:latin typeface="Canal+" pitchFamily="50" charset="0"/>
              </a:rPr>
              <a:t>?</a:t>
            </a:r>
            <a:r>
              <a:rPr lang="en-US" dirty="0" smtClean="0">
                <a:solidFill>
                  <a:schemeClr val="accent4"/>
                </a:solidFill>
                <a:latin typeface="Canal+" pitchFamily="50" charset="0"/>
              </a:rPr>
              <a:t> </a:t>
            </a:r>
            <a:endParaRPr lang="en-US" b="1" dirty="0">
              <a:solidFill>
                <a:schemeClr val="accent4"/>
              </a:solidFill>
              <a:latin typeface="Canal+" pitchFamily="50" charset="0"/>
            </a:endParaRPr>
          </a:p>
        </p:txBody>
      </p:sp>
      <p:sp>
        <p:nvSpPr>
          <p:cNvPr id="2" name="Rectangle à coins arrondis 1"/>
          <p:cNvSpPr/>
          <p:nvPr/>
        </p:nvSpPr>
        <p:spPr>
          <a:xfrm>
            <a:off x="4016482" y="2323472"/>
            <a:ext cx="961835" cy="87226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86" b="29233"/>
          <a:stretch/>
        </p:blipFill>
        <p:spPr>
          <a:xfrm>
            <a:off x="3921205" y="2549012"/>
            <a:ext cx="1152387" cy="42118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" t="28412" r="5063" b="27702"/>
          <a:stretch/>
        </p:blipFill>
        <p:spPr>
          <a:xfrm>
            <a:off x="7812360" y="4515966"/>
            <a:ext cx="1270413" cy="536053"/>
          </a:xfrm>
          <a:prstGeom prst="rect">
            <a:avLst/>
          </a:prstGeom>
        </p:spPr>
      </p:pic>
      <p:cxnSp>
        <p:nvCxnSpPr>
          <p:cNvPr id="9" name="Connecteur droit avec flèche 8"/>
          <p:cNvCxnSpPr/>
          <p:nvPr/>
        </p:nvCxnSpPr>
        <p:spPr>
          <a:xfrm flipV="1">
            <a:off x="5073592" y="1954140"/>
            <a:ext cx="1152128" cy="329578"/>
          </a:xfrm>
          <a:prstGeom prst="straightConnector1">
            <a:avLst/>
          </a:prstGeom>
          <a:ln w="2857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/>
          <p:nvPr/>
        </p:nvCxnSpPr>
        <p:spPr>
          <a:xfrm>
            <a:off x="5095213" y="3195732"/>
            <a:ext cx="1152128" cy="312121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/>
          <p:nvPr/>
        </p:nvCxnSpPr>
        <p:spPr>
          <a:xfrm flipH="1" flipV="1">
            <a:off x="2699792" y="1954140"/>
            <a:ext cx="1221414" cy="329578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/>
          <p:nvPr/>
        </p:nvCxnSpPr>
        <p:spPr>
          <a:xfrm flipH="1">
            <a:off x="2699792" y="3195733"/>
            <a:ext cx="1199793" cy="312121"/>
          </a:xfrm>
          <a:prstGeom prst="straightConnector1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Résultat de recherche d'images pour &quot;REACT logo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884" y="1151507"/>
            <a:ext cx="1656184" cy="556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895884" y="1800252"/>
            <a:ext cx="1659892" cy="307777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FRAMEWORKS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6372200" y="1800252"/>
            <a:ext cx="1656184" cy="30777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ARCHITECTURE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6372200" y="3360089"/>
            <a:ext cx="1440160" cy="523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CATALOGUE CANAL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115616" y="3360089"/>
            <a:ext cx="1440160" cy="5232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RESPONSIVE DESIGN</a:t>
            </a:r>
          </a:p>
        </p:txBody>
      </p:sp>
      <p:cxnSp>
        <p:nvCxnSpPr>
          <p:cNvPr id="27" name="Connecteur droit avec flèche 26"/>
          <p:cNvCxnSpPr/>
          <p:nvPr/>
        </p:nvCxnSpPr>
        <p:spPr>
          <a:xfrm>
            <a:off x="6660232" y="1429580"/>
            <a:ext cx="936104" cy="0"/>
          </a:xfrm>
          <a:prstGeom prst="straightConnector1">
            <a:avLst/>
          </a:prstGeom>
          <a:ln w="19050">
            <a:solidFill>
              <a:srgbClr val="0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/>
          <p:cNvSpPr txBox="1"/>
          <p:nvPr/>
        </p:nvSpPr>
        <p:spPr>
          <a:xfrm>
            <a:off x="5832140" y="1264671"/>
            <a:ext cx="1080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Canal+" pitchFamily="50" charset="0"/>
              </a:rPr>
              <a:t>CLIENT</a:t>
            </a:r>
            <a:endParaRPr lang="en-US" b="1" dirty="0">
              <a:latin typeface="Canal+" pitchFamily="50" charset="0"/>
            </a:endParaRPr>
          </a:p>
        </p:txBody>
      </p:sp>
      <p:sp>
        <p:nvSpPr>
          <p:cNvPr id="30" name="ZoneTexte 29"/>
          <p:cNvSpPr txBox="1"/>
          <p:nvPr/>
        </p:nvSpPr>
        <p:spPr>
          <a:xfrm>
            <a:off x="7585413" y="1287295"/>
            <a:ext cx="1080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latin typeface="Canal+" pitchFamily="50" charset="0"/>
              </a:rPr>
              <a:t>SERVEUR</a:t>
            </a:r>
            <a:endParaRPr lang="en-US" b="1" dirty="0">
              <a:latin typeface="Canal+" pitchFamily="50" charset="0"/>
            </a:endParaRPr>
          </a:p>
        </p:txBody>
      </p:sp>
      <p:pic>
        <p:nvPicPr>
          <p:cNvPr id="29" name="Image 2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584"/>
          <a:stretch/>
        </p:blipFill>
        <p:spPr>
          <a:xfrm>
            <a:off x="1115616" y="3783352"/>
            <a:ext cx="1384625" cy="1016531"/>
          </a:xfrm>
          <a:prstGeom prst="rect">
            <a:avLst/>
          </a:prstGeom>
        </p:spPr>
      </p:pic>
      <p:pic>
        <p:nvPicPr>
          <p:cNvPr id="3076" name="Picture 4" descr="Résultat de recherche d'images pour &quot;couchbase&quot;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3977" y="3882131"/>
            <a:ext cx="1984407" cy="72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5841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24" grpId="0" animBg="1"/>
      <p:bldP spid="25" grpId="0" animBg="1"/>
      <p:bldP spid="28" grpId="0"/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4"/>
                </a:solidFill>
                <a:latin typeface="Canal+" pitchFamily="50" charset="0"/>
              </a:rPr>
              <a:t>ET APRES </a:t>
            </a: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anal+" pitchFamily="50" charset="0"/>
              </a:rPr>
              <a:t>?</a:t>
            </a:r>
            <a:endParaRPr lang="en-US" b="1" dirty="0">
              <a:solidFill>
                <a:schemeClr val="accent4"/>
              </a:solidFill>
              <a:latin typeface="Canal+" pitchFamily="50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" t="28412" r="5063" b="27702"/>
          <a:stretch/>
        </p:blipFill>
        <p:spPr>
          <a:xfrm>
            <a:off x="7812360" y="4515966"/>
            <a:ext cx="1270413" cy="536053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568"/>
          <a:stretch/>
        </p:blipFill>
        <p:spPr>
          <a:xfrm>
            <a:off x="3973219" y="1114018"/>
            <a:ext cx="1037486" cy="88634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56"/>
          <a:stretch/>
        </p:blipFill>
        <p:spPr>
          <a:xfrm>
            <a:off x="1183622" y="1154442"/>
            <a:ext cx="915566" cy="77314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43"/>
          <a:stretch/>
        </p:blipFill>
        <p:spPr>
          <a:xfrm>
            <a:off x="6732240" y="1040732"/>
            <a:ext cx="1220134" cy="1032918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689215" y="2192257"/>
            <a:ext cx="1605493" cy="52322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NOUVELLES THEMATIQUES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838658" y="2192257"/>
            <a:ext cx="1605493" cy="523220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NOUVEAUX MODES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6442207" y="2192257"/>
            <a:ext cx="1800200" cy="523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+ DE </a:t>
            </a:r>
          </a:p>
          <a:p>
            <a:pPr algn="ct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MONETISATION</a:t>
            </a:r>
          </a:p>
        </p:txBody>
      </p:sp>
      <p:cxnSp>
        <p:nvCxnSpPr>
          <p:cNvPr id="13" name="Connecteur droit 12"/>
          <p:cNvCxnSpPr/>
          <p:nvPr/>
        </p:nvCxnSpPr>
        <p:spPr>
          <a:xfrm>
            <a:off x="3325147" y="2715477"/>
            <a:ext cx="2304256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>
            <a:off x="489276" y="2715477"/>
            <a:ext cx="2304256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>
            <a:off x="6190179" y="2715477"/>
            <a:ext cx="2304256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Picture 5" descr="Résultat de recherche d'images pour &quot;gif cahuzac foot&quot;"/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5147" y="2818080"/>
            <a:ext cx="2311819" cy="12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Résultat de recherche d'images pour &quot;gif canal+&quot;"/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830" y="2818080"/>
            <a:ext cx="1438341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1" name="Picture 13" descr="Résultat de recherche d'images pour &quot;gif scene culte&quot;"/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116" y="2814053"/>
            <a:ext cx="2311415" cy="1300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ZoneTexte 22"/>
          <p:cNvSpPr txBox="1"/>
          <p:nvPr/>
        </p:nvSpPr>
        <p:spPr>
          <a:xfrm>
            <a:off x="2051720" y="3970208"/>
            <a:ext cx="741812" cy="122596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 fontAlgn="ctr"/>
            <a:endParaRPr lang="en-US" b="1" dirty="0" smtClean="0">
              <a:solidFill>
                <a:schemeClr val="bg1"/>
              </a:solidFill>
              <a:latin typeface="Canal+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5116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86" b="29233"/>
          <a:stretch/>
        </p:blipFill>
        <p:spPr>
          <a:xfrm>
            <a:off x="1378104" y="989411"/>
            <a:ext cx="6481856" cy="2369019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996504" y="3484538"/>
            <a:ext cx="1080120" cy="307777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MERCI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20156" y="3792315"/>
            <a:ext cx="2232816" cy="307777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algn="ctr" fontAlgn="ctr"/>
            <a:r>
              <a:rPr lang="en-US" b="1" dirty="0" smtClean="0">
                <a:solidFill>
                  <a:schemeClr val="bg1"/>
                </a:solidFill>
                <a:latin typeface="Canal+" pitchFamily="50" charset="0"/>
              </a:rPr>
              <a:t>DE VOTRE ATTENTION</a:t>
            </a:r>
            <a:endParaRPr lang="en-US" b="1" dirty="0">
              <a:solidFill>
                <a:schemeClr val="bg1"/>
              </a:solidFill>
              <a:latin typeface="Canal+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498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459</Words>
  <Application>Microsoft Office PowerPoint</Application>
  <PresentationFormat>Affichage à l'écran (16:9)</PresentationFormat>
  <Paragraphs>59</Paragraphs>
  <Slides>5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5</vt:i4>
      </vt:variant>
    </vt:vector>
  </HeadingPairs>
  <TitlesOfParts>
    <vt:vector size="12" baseType="lpstr">
      <vt:lpstr>Arial</vt:lpstr>
      <vt:lpstr>Canal+</vt:lpstr>
      <vt:lpstr>Roboto</vt:lpstr>
      <vt:lpstr>Wingdings</vt:lpstr>
      <vt:lpstr>material</vt:lpstr>
      <vt:lpstr>1_material</vt:lpstr>
      <vt:lpstr>2_material</vt:lpstr>
      <vt:lpstr>Présentation PowerPoint</vt:lpstr>
      <vt:lpstr>+ DE MILLENNIALS, + DE CONVERSION, + DE FIDELITE, + DE DONNEES</vt:lpstr>
      <vt:lpstr>COMMENT CA MARCHE ? </vt:lpstr>
      <vt:lpstr>ET APRES ?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Benjamin Guilloux</dc:creator>
  <cp:lastModifiedBy>Benjamin</cp:lastModifiedBy>
  <cp:revision>20</cp:revision>
  <dcterms:modified xsi:type="dcterms:W3CDTF">2017-04-27T14:35:14Z</dcterms:modified>
</cp:coreProperties>
</file>